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59" r:id="rId4"/>
    <p:sldId id="260" r:id="rId5"/>
    <p:sldId id="274" r:id="rId6"/>
    <p:sldId id="283" r:id="rId7"/>
    <p:sldId id="280" r:id="rId8"/>
    <p:sldId id="281" r:id="rId9"/>
    <p:sldId id="273" r:id="rId10"/>
    <p:sldId id="266" r:id="rId11"/>
    <p:sldId id="275" r:id="rId12"/>
    <p:sldId id="262" r:id="rId13"/>
    <p:sldId id="263" r:id="rId14"/>
    <p:sldId id="268" r:id="rId15"/>
    <p:sldId id="265" r:id="rId16"/>
    <p:sldId id="276" r:id="rId17"/>
    <p:sldId id="277" r:id="rId18"/>
    <p:sldId id="270" r:id="rId19"/>
    <p:sldId id="278" r:id="rId20"/>
    <p:sldId id="267" r:id="rId21"/>
    <p:sldId id="257" r:id="rId22"/>
    <p:sldId id="258" r:id="rId23"/>
    <p:sldId id="279" r:id="rId24"/>
    <p:sldId id="269"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2E178-91A9-4A81-81E5-D0F28696C848}" type="datetimeFigureOut">
              <a:rPr lang="en-US" smtClean="0"/>
              <a:pPr/>
              <a:t>8/3/2012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31B52-C4EF-4FF4-BBDF-29E462B70A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F31B52-C4EF-4FF4-BBDF-29E462B70AA0}"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6AB9D-19E5-456A-9B4D-2C24B387FA7B}"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37F8D-018E-4529-9B31-531E0173A046}" type="slidenum">
              <a:rPr lang="en-US" smtClean="0"/>
              <a:pPr/>
              <a:t>‹#›</a:t>
            </a:fld>
            <a:endParaRPr lang="en-US"/>
          </a:p>
        </p:txBody>
      </p:sp>
      <p:pic>
        <p:nvPicPr>
          <p:cNvPr id="8" name="Picture 7" descr="D&amp;E loga.JPG"/>
          <p:cNvPicPr>
            <a:picLocks noChangeAspect="1"/>
          </p:cNvPicPr>
          <p:nvPr userDrawn="1"/>
        </p:nvPicPr>
        <p:blipFill>
          <a:blip r:embed="rId2" cstate="print"/>
          <a:stretch>
            <a:fillRect/>
          </a:stretch>
        </p:blipFill>
        <p:spPr>
          <a:xfrm>
            <a:off x="990600" y="304800"/>
            <a:ext cx="1323975" cy="1600200"/>
          </a:xfrm>
          <a:prstGeom prst="rect">
            <a:avLst/>
          </a:prstGeom>
        </p:spPr>
      </p:pic>
      <p:pic>
        <p:nvPicPr>
          <p:cNvPr id="9" name="Picture 8" descr="Amercian solar and alternative energies.JPG"/>
          <p:cNvPicPr>
            <a:picLocks noChangeAspect="1"/>
          </p:cNvPicPr>
          <p:nvPr userDrawn="1"/>
        </p:nvPicPr>
        <p:blipFill>
          <a:blip r:embed="rId3" cstate="print"/>
          <a:stretch>
            <a:fillRect/>
          </a:stretch>
        </p:blipFill>
        <p:spPr>
          <a:xfrm>
            <a:off x="2743200" y="304800"/>
            <a:ext cx="5780687" cy="1316544"/>
          </a:xfrm>
          <a:prstGeom prst="rect">
            <a:avLst/>
          </a:prstGeom>
        </p:spPr>
      </p:pic>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6AB9D-19E5-456A-9B4D-2C24B387FA7B}"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6AB9D-19E5-456A-9B4D-2C24B387FA7B}"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6AB9D-19E5-456A-9B4D-2C24B387FA7B}"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37F8D-018E-4529-9B31-531E0173A046}" type="slidenum">
              <a:rPr lang="en-US" smtClean="0"/>
              <a:pPr/>
              <a:t>‹#›</a:t>
            </a:fld>
            <a:endParaRPr lang="en-US"/>
          </a:p>
        </p:txBody>
      </p:sp>
      <p:pic>
        <p:nvPicPr>
          <p:cNvPr id="7" name="Picture 6" descr="D&amp;E loga.JPG"/>
          <p:cNvPicPr>
            <a:picLocks noChangeAspect="1"/>
          </p:cNvPicPr>
          <p:nvPr userDrawn="1"/>
        </p:nvPicPr>
        <p:blipFill>
          <a:blip r:embed="rId2" cstate="print"/>
          <a:stretch>
            <a:fillRect/>
          </a:stretch>
        </p:blipFill>
        <p:spPr>
          <a:xfrm>
            <a:off x="152400" y="152400"/>
            <a:ext cx="1095375" cy="1323906"/>
          </a:xfrm>
          <a:prstGeom prst="rect">
            <a:avLst/>
          </a:prstGeom>
        </p:spPr>
      </p:pic>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6AB9D-19E5-456A-9B4D-2C24B387FA7B}"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6AB9D-19E5-456A-9B4D-2C24B387FA7B}"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6AB9D-19E5-456A-9B4D-2C24B387FA7B}"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6AB9D-19E5-456A-9B4D-2C24B387FA7B}" type="datetimeFigureOut">
              <a:rPr lang="en-US" smtClean="0"/>
              <a:pPr/>
              <a:t>8/3/2012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AB9D-19E5-456A-9B4D-2C24B387FA7B}" type="datetimeFigureOut">
              <a:rPr lang="en-US" smtClean="0"/>
              <a:pPr/>
              <a:t>8/3/2012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AB9D-19E5-456A-9B4D-2C24B387FA7B}"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6AB9D-19E5-456A-9B4D-2C24B387FA7B}"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37F8D-018E-4529-9B31-531E0173A046}"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6AB9D-19E5-456A-9B4D-2C24B387FA7B}" type="datetimeFigureOut">
              <a:rPr lang="en-US" smtClean="0"/>
              <a:pPr/>
              <a:t>8/3/2012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7F8D-018E-4529-9B31-531E0173A0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santee%20cooper/ERX%20on%20BAC%20Fan%20Low-Def%203%2012%2012.wmv"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mailto:smjarrett@dolphineagle.biz"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hyperlink" Target="http://www.powerfilmsolar.com/military-products/190-watt-solar-quad.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Solar and Alternative Energies</a:t>
            </a:r>
            <a:endParaRPr lang="en-US" dirty="0"/>
          </a:p>
        </p:txBody>
      </p:sp>
      <p:sp>
        <p:nvSpPr>
          <p:cNvPr id="3" name="Subtitle 2"/>
          <p:cNvSpPr>
            <a:spLocks noGrp="1"/>
          </p:cNvSpPr>
          <p:nvPr>
            <p:ph type="subTitle" idx="1"/>
          </p:nvPr>
        </p:nvSpPr>
        <p:spPr/>
        <p:txBody>
          <a:bodyPr>
            <a:normAutofit fontScale="85000" lnSpcReduction="20000"/>
          </a:bodyPr>
          <a:lstStyle/>
          <a:p>
            <a:r>
              <a:rPr lang="en-US" smtClean="0"/>
              <a:t>Dr. Stephen M Jarrett</a:t>
            </a:r>
          </a:p>
          <a:p>
            <a:r>
              <a:rPr lang="en-US" smtClean="0"/>
              <a:t>President</a:t>
            </a:r>
          </a:p>
          <a:p>
            <a:r>
              <a:rPr lang="en-US" smtClean="0"/>
              <a:t>Dolphin &amp; Eagle Consulting, Inc.</a:t>
            </a:r>
          </a:p>
          <a:p>
            <a:r>
              <a:rPr lang="en-US" smtClean="0"/>
              <a:t>Charleston, SC</a:t>
            </a:r>
            <a:endParaRPr lang="en-US" dirty="0"/>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and Hybrid Systems</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600200" y="1219201"/>
            <a:ext cx="1447800" cy="1911096"/>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228600" y="3591261"/>
            <a:ext cx="8677275" cy="3266739"/>
          </a:xfrm>
          <a:prstGeom prst="rect">
            <a:avLst/>
          </a:prstGeom>
          <a:noFill/>
          <a:ln w="9525">
            <a:noFill/>
            <a:miter lim="800000"/>
            <a:headEnd/>
            <a:tailEnd/>
          </a:ln>
        </p:spPr>
      </p:pic>
      <p:sp>
        <p:nvSpPr>
          <p:cNvPr id="8" name="TextBox 7"/>
          <p:cNvSpPr txBox="1"/>
          <p:nvPr/>
        </p:nvSpPr>
        <p:spPr>
          <a:xfrm>
            <a:off x="762000" y="3200400"/>
            <a:ext cx="7977761" cy="369332"/>
          </a:xfrm>
          <a:prstGeom prst="rect">
            <a:avLst/>
          </a:prstGeom>
          <a:noFill/>
        </p:spPr>
        <p:txBody>
          <a:bodyPr wrap="none" rtlCol="0">
            <a:spAutoFit/>
          </a:bodyPr>
          <a:lstStyle/>
          <a:p>
            <a:r>
              <a:rPr lang="en-US" b="1" dirty="0" smtClean="0"/>
              <a:t>Deployable Unmanned  Diesel/Battery/Solar self-contained  communications unit</a:t>
            </a:r>
            <a:endParaRPr lang="en-US" b="1" dirty="0"/>
          </a:p>
        </p:txBody>
      </p:sp>
      <p:sp>
        <p:nvSpPr>
          <p:cNvPr id="9" name="TextBox 8"/>
          <p:cNvSpPr txBox="1"/>
          <p:nvPr/>
        </p:nvSpPr>
        <p:spPr>
          <a:xfrm>
            <a:off x="3657600" y="1752600"/>
            <a:ext cx="2299797" cy="369332"/>
          </a:xfrm>
          <a:prstGeom prst="rect">
            <a:avLst/>
          </a:prstGeom>
          <a:noFill/>
        </p:spPr>
        <p:txBody>
          <a:bodyPr wrap="none" rtlCol="0">
            <a:spAutoFit/>
          </a:bodyPr>
          <a:lstStyle/>
          <a:p>
            <a:r>
              <a:rPr lang="en-US" dirty="0" smtClean="0"/>
              <a:t>Wind or hybrid power </a:t>
            </a:r>
            <a:endParaRPr lang="en-US" dirty="0"/>
          </a:p>
        </p:txBody>
      </p:sp>
      <p:pic>
        <p:nvPicPr>
          <p:cNvPr id="4102" name="Picture 6"/>
          <p:cNvPicPr>
            <a:picLocks noChangeAspect="1" noChangeArrowheads="1"/>
          </p:cNvPicPr>
          <p:nvPr/>
        </p:nvPicPr>
        <p:blipFill>
          <a:blip r:embed="rId4" cstate="print"/>
          <a:srcRect/>
          <a:stretch>
            <a:fillRect/>
          </a:stretch>
        </p:blipFill>
        <p:spPr bwMode="auto">
          <a:xfrm>
            <a:off x="6324600" y="1371600"/>
            <a:ext cx="2343150" cy="154305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WindTronics</a:t>
            </a:r>
            <a:r>
              <a:rPr lang="en-US" dirty="0" smtClean="0"/>
              <a:t> Turbines</a:t>
            </a:r>
            <a:endParaRPr lang="en-US" dirty="0"/>
          </a:p>
        </p:txBody>
      </p:sp>
      <p:pic>
        <p:nvPicPr>
          <p:cNvPr id="6" name="Content Placeholder 5" descr="2_wind.jpg"/>
          <p:cNvPicPr>
            <a:picLocks noGrp="1" noChangeAspect="1"/>
          </p:cNvPicPr>
          <p:nvPr>
            <p:ph idx="1"/>
          </p:nvPr>
        </p:nvPicPr>
        <p:blipFill>
          <a:blip r:embed="rId2" cstate="print"/>
          <a:stretch>
            <a:fillRect/>
          </a:stretch>
        </p:blipFill>
        <p:spPr>
          <a:xfrm>
            <a:off x="1143000" y="1371600"/>
            <a:ext cx="1981200" cy="1981200"/>
          </a:xfrm>
        </p:spPr>
      </p:pic>
      <p:pic>
        <p:nvPicPr>
          <p:cNvPr id="7" name="Picture 6" descr="2_windtronics.jpg"/>
          <p:cNvPicPr>
            <a:picLocks noChangeAspect="1"/>
          </p:cNvPicPr>
          <p:nvPr/>
        </p:nvPicPr>
        <p:blipFill>
          <a:blip r:embed="rId3" cstate="print"/>
          <a:stretch>
            <a:fillRect/>
          </a:stretch>
        </p:blipFill>
        <p:spPr>
          <a:xfrm>
            <a:off x="6858000" y="1295400"/>
            <a:ext cx="1905000" cy="1905000"/>
          </a:xfrm>
          <a:prstGeom prst="rect">
            <a:avLst/>
          </a:prstGeom>
        </p:spPr>
      </p:pic>
      <p:pic>
        <p:nvPicPr>
          <p:cNvPr id="8" name="Picture 7" descr="2_nova_scotia.jpg"/>
          <p:cNvPicPr>
            <a:picLocks noChangeAspect="1"/>
          </p:cNvPicPr>
          <p:nvPr/>
        </p:nvPicPr>
        <p:blipFill>
          <a:blip r:embed="rId4" cstate="print"/>
          <a:stretch>
            <a:fillRect/>
          </a:stretch>
        </p:blipFill>
        <p:spPr>
          <a:xfrm>
            <a:off x="4038600" y="1295400"/>
            <a:ext cx="2076450" cy="2076450"/>
          </a:xfrm>
          <a:prstGeom prst="rect">
            <a:avLst/>
          </a:prstGeom>
        </p:spPr>
      </p:pic>
      <p:pic>
        <p:nvPicPr>
          <p:cNvPr id="2051" name="Picture 3"/>
          <p:cNvPicPr>
            <a:picLocks noChangeAspect="1" noChangeArrowheads="1"/>
          </p:cNvPicPr>
          <p:nvPr/>
        </p:nvPicPr>
        <p:blipFill>
          <a:blip r:embed="rId5" cstate="print"/>
          <a:srcRect/>
          <a:stretch>
            <a:fillRect/>
          </a:stretch>
        </p:blipFill>
        <p:spPr bwMode="auto">
          <a:xfrm>
            <a:off x="2286000" y="3631808"/>
            <a:ext cx="5657850" cy="2959491"/>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cian solar and alternative energies.JPG"/>
          <p:cNvPicPr>
            <a:picLocks noChangeAspect="1"/>
          </p:cNvPicPr>
          <p:nvPr/>
        </p:nvPicPr>
        <p:blipFill>
          <a:blip r:embed="rId2" cstate="print"/>
          <a:stretch>
            <a:fillRect/>
          </a:stretch>
        </p:blipFill>
        <p:spPr>
          <a:xfrm>
            <a:off x="1828800" y="228600"/>
            <a:ext cx="5181600" cy="1180103"/>
          </a:xfrm>
          <a:prstGeom prst="rect">
            <a:avLst/>
          </a:prstGeom>
        </p:spPr>
      </p:pic>
      <p:pic>
        <p:nvPicPr>
          <p:cNvPr id="2050" name="Picture 2">
            <a:hlinkClick r:id="rId3" action="ppaction://hlinkfile"/>
          </p:cNvPr>
          <p:cNvPicPr>
            <a:picLocks noGrp="1" noChangeAspect="1" noChangeArrowheads="1"/>
          </p:cNvPicPr>
          <p:nvPr>
            <p:ph idx="1"/>
          </p:nvPr>
        </p:nvPicPr>
        <p:blipFill>
          <a:blip r:embed="rId4" cstate="print"/>
          <a:srcRect/>
          <a:stretch>
            <a:fillRect/>
          </a:stretch>
        </p:blipFill>
        <p:spPr bwMode="auto">
          <a:xfrm>
            <a:off x="1676400" y="1752600"/>
            <a:ext cx="5543550" cy="3676650"/>
          </a:xfrm>
          <a:prstGeom prst="rect">
            <a:avLst/>
          </a:prstGeom>
          <a:noFill/>
          <a:ln w="9525">
            <a:noFill/>
            <a:miter lim="800000"/>
            <a:headEnd/>
            <a:tailEnd/>
          </a:ln>
        </p:spPr>
      </p:pic>
      <p:sp>
        <p:nvSpPr>
          <p:cNvPr id="6" name="TextBox 5"/>
          <p:cNvSpPr txBox="1"/>
          <p:nvPr/>
        </p:nvSpPr>
        <p:spPr>
          <a:xfrm>
            <a:off x="2590800" y="5791200"/>
            <a:ext cx="3756991" cy="523220"/>
          </a:xfrm>
          <a:prstGeom prst="rect">
            <a:avLst/>
          </a:prstGeom>
          <a:noFill/>
        </p:spPr>
        <p:txBody>
          <a:bodyPr wrap="none" rtlCol="0">
            <a:spAutoFit/>
          </a:bodyPr>
          <a:lstStyle/>
          <a:p>
            <a:r>
              <a:rPr lang="en-US" sz="2800" dirty="0" smtClean="0"/>
              <a:t>Exhaust recovery system</a:t>
            </a:r>
            <a:endParaRPr lang="en-US" sz="2800" dirty="0"/>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cian solar and alternative energies.JPG"/>
          <p:cNvPicPr>
            <a:picLocks noChangeAspect="1"/>
          </p:cNvPicPr>
          <p:nvPr/>
        </p:nvPicPr>
        <p:blipFill>
          <a:blip r:embed="rId2" cstate="print"/>
          <a:stretch>
            <a:fillRect/>
          </a:stretch>
        </p:blipFill>
        <p:spPr>
          <a:xfrm>
            <a:off x="1828800" y="228600"/>
            <a:ext cx="5181600" cy="1180103"/>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371600" y="1600200"/>
            <a:ext cx="6538913" cy="4888225"/>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cian solar and alternative energies.JPG"/>
          <p:cNvPicPr>
            <a:picLocks noChangeAspect="1"/>
          </p:cNvPicPr>
          <p:nvPr/>
        </p:nvPicPr>
        <p:blipFill>
          <a:blip r:embed="rId2" cstate="print"/>
          <a:stretch>
            <a:fillRect/>
          </a:stretch>
        </p:blipFill>
        <p:spPr>
          <a:xfrm>
            <a:off x="2057400" y="228600"/>
            <a:ext cx="5181600" cy="1180103"/>
          </a:xfrm>
          <a:prstGeom prst="rect">
            <a:avLst/>
          </a:prstGeom>
        </p:spPr>
      </p:pic>
      <p:pic>
        <p:nvPicPr>
          <p:cNvPr id="6146" name="Picture 2"/>
          <p:cNvPicPr>
            <a:picLocks noGrp="1" noChangeAspect="1" noChangeArrowheads="1"/>
          </p:cNvPicPr>
          <p:nvPr>
            <p:ph idx="1"/>
          </p:nvPr>
        </p:nvPicPr>
        <p:blipFill>
          <a:blip r:embed="rId3" cstate="print"/>
          <a:srcRect/>
          <a:stretch>
            <a:fillRect/>
          </a:stretch>
        </p:blipFill>
        <p:spPr bwMode="auto">
          <a:xfrm>
            <a:off x="1143000" y="1600200"/>
            <a:ext cx="7048723" cy="502920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371600" y="1458437"/>
            <a:ext cx="6858000" cy="5153025"/>
          </a:xfrm>
          <a:prstGeom prst="rect">
            <a:avLst/>
          </a:prstGeom>
          <a:noFill/>
          <a:ln w="9525">
            <a:noFill/>
            <a:miter lim="800000"/>
            <a:headEnd/>
            <a:tailEnd/>
          </a:ln>
        </p:spPr>
      </p:pic>
      <p:pic>
        <p:nvPicPr>
          <p:cNvPr id="5" name="Picture 4" descr="Amercian solar and alternative energies.JPG"/>
          <p:cNvPicPr>
            <a:picLocks noChangeAspect="1"/>
          </p:cNvPicPr>
          <p:nvPr/>
        </p:nvPicPr>
        <p:blipFill>
          <a:blip r:embed="rId3" cstate="print"/>
          <a:stretch>
            <a:fillRect/>
          </a:stretch>
        </p:blipFill>
        <p:spPr>
          <a:xfrm>
            <a:off x="2057400" y="228600"/>
            <a:ext cx="5181600" cy="1180103"/>
          </a:xfrm>
          <a:prstGeom prst="rect">
            <a:avLst/>
          </a:prstGeom>
        </p:spPr>
      </p:pic>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Award Winning System</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95400" y="1447800"/>
            <a:ext cx="6665312" cy="5141162"/>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Turbine Generator Combination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9090" y="1981200"/>
            <a:ext cx="8326022" cy="4396580"/>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86000" y="1696244"/>
            <a:ext cx="4572000" cy="4333875"/>
          </a:xfrm>
          <a:prstGeom prst="rect">
            <a:avLst/>
          </a:prstGeom>
          <a:noFill/>
          <a:ln w="9525">
            <a:noFill/>
            <a:miter lim="800000"/>
            <a:headEnd/>
            <a:tailEnd/>
          </a:ln>
        </p:spPr>
      </p:pic>
      <p:pic>
        <p:nvPicPr>
          <p:cNvPr id="5" name="Picture 4" descr="Amercian solar and alternative energies.JPG"/>
          <p:cNvPicPr>
            <a:picLocks noChangeAspect="1"/>
          </p:cNvPicPr>
          <p:nvPr/>
        </p:nvPicPr>
        <p:blipFill>
          <a:blip r:embed="rId3" cstate="print"/>
          <a:stretch>
            <a:fillRect/>
          </a:stretch>
        </p:blipFill>
        <p:spPr>
          <a:xfrm>
            <a:off x="2057400" y="228600"/>
            <a:ext cx="5181600" cy="1180103"/>
          </a:xfrm>
          <a:prstGeom prst="rect">
            <a:avLst/>
          </a:prstGeom>
        </p:spPr>
      </p:pic>
      <p:sp>
        <p:nvSpPr>
          <p:cNvPr id="6" name="TextBox 5"/>
          <p:cNvSpPr txBox="1"/>
          <p:nvPr/>
        </p:nvSpPr>
        <p:spPr>
          <a:xfrm>
            <a:off x="2743200" y="6096000"/>
            <a:ext cx="4322465" cy="461665"/>
          </a:xfrm>
          <a:prstGeom prst="rect">
            <a:avLst/>
          </a:prstGeom>
          <a:noFill/>
        </p:spPr>
        <p:txBody>
          <a:bodyPr wrap="none" rtlCol="0">
            <a:spAutoFit/>
          </a:bodyPr>
          <a:lstStyle/>
          <a:p>
            <a:r>
              <a:rPr lang="en-US" sz="2400" b="1" dirty="0" err="1" smtClean="0"/>
              <a:t>Langson</a:t>
            </a:r>
            <a:r>
              <a:rPr lang="en-US" sz="2400" b="1" dirty="0" smtClean="0"/>
              <a:t> Gas Letdown Generator</a:t>
            </a:r>
            <a:endParaRPr lang="en-US" sz="2400" b="1" dirty="0"/>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Letdown Generators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752600"/>
            <a:ext cx="4400550" cy="4276725"/>
          </a:xfrm>
          <a:prstGeom prst="rect">
            <a:avLst/>
          </a:prstGeom>
          <a:noFill/>
          <a:ln w="9525">
            <a:noFill/>
            <a:miter lim="800000"/>
            <a:headEnd/>
            <a:tailEnd/>
          </a:ln>
        </p:spPr>
      </p:pic>
      <p:sp>
        <p:nvSpPr>
          <p:cNvPr id="5" name="Rectangle 4"/>
          <p:cNvSpPr/>
          <p:nvPr/>
        </p:nvSpPr>
        <p:spPr>
          <a:xfrm>
            <a:off x="4876800" y="1295400"/>
            <a:ext cx="3962400" cy="5355312"/>
          </a:xfrm>
          <a:prstGeom prst="rect">
            <a:avLst/>
          </a:prstGeom>
        </p:spPr>
        <p:txBody>
          <a:bodyPr wrap="square">
            <a:spAutoFit/>
          </a:bodyPr>
          <a:lstStyle/>
          <a:p>
            <a:r>
              <a:rPr lang="en-US" dirty="0" err="1" smtClean="0"/>
              <a:t>Langson</a:t>
            </a:r>
            <a:r>
              <a:rPr lang="en-US" dirty="0" smtClean="0"/>
              <a:t> Energy has developed an </a:t>
            </a:r>
            <a:r>
              <a:rPr lang="en-US" b="1" i="1" dirty="0" smtClean="0"/>
              <a:t>exceptionally efficient and unique power conversion</a:t>
            </a:r>
            <a:r>
              <a:rPr lang="en-US" dirty="0" smtClean="0"/>
              <a:t> system, the </a:t>
            </a:r>
            <a:r>
              <a:rPr lang="en-US" b="1" i="1" dirty="0" smtClean="0"/>
              <a:t>Gas Letdown </a:t>
            </a:r>
            <a:r>
              <a:rPr lang="en-US" b="1" i="1" dirty="0" err="1" smtClean="0"/>
              <a:t>Generator</a:t>
            </a:r>
            <a:r>
              <a:rPr lang="en-US" b="1" i="1" baseline="30000" dirty="0" err="1" smtClean="0"/>
              <a:t>TM</a:t>
            </a:r>
            <a:r>
              <a:rPr lang="en-US" dirty="0" smtClean="0"/>
              <a:t>, which converts </a:t>
            </a:r>
            <a:r>
              <a:rPr lang="en-US" b="1" dirty="0" smtClean="0"/>
              <a:t>Pressure to </a:t>
            </a:r>
            <a:r>
              <a:rPr lang="en-US" b="1" dirty="0" err="1" smtClean="0"/>
              <a:t>Power</a:t>
            </a:r>
            <a:r>
              <a:rPr lang="en-US" b="1" baseline="30000" dirty="0" err="1" smtClean="0"/>
              <a:t>TM</a:t>
            </a:r>
            <a:r>
              <a:rPr lang="en-US" dirty="0" smtClean="0"/>
              <a:t>. Vastly more cost effective than turbo expanders, turbines and other alternatives, this will revolutionize the economics of green energy. We can produce base load green power from pressure currently being wasted in gas let down stations, (pressure reduction stations) anywhere a pressure reduction takes place. The current use of JT Valves, (pressure reduction valves) where the pressure is mechanically reduced can now be supplemented with the Gas Letdown </a:t>
            </a:r>
            <a:r>
              <a:rPr lang="en-US" dirty="0" err="1" smtClean="0"/>
              <a:t>Generator</a:t>
            </a:r>
            <a:r>
              <a:rPr lang="en-US" baseline="30000" dirty="0" err="1" smtClean="0"/>
              <a:t>TM</a:t>
            </a:r>
            <a:r>
              <a:rPr lang="en-US" dirty="0" smtClean="0"/>
              <a:t> to make power from this energy. </a:t>
            </a:r>
            <a:endParaRPr lang="en-US" dirty="0"/>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Technology Solutions</a:t>
            </a:r>
            <a:endParaRPr lang="en-US" dirty="0"/>
          </a:p>
        </p:txBody>
      </p:sp>
      <p:sp>
        <p:nvSpPr>
          <p:cNvPr id="3" name="Content Placeholder 2"/>
          <p:cNvSpPr>
            <a:spLocks noGrp="1"/>
          </p:cNvSpPr>
          <p:nvPr>
            <p:ph idx="1"/>
          </p:nvPr>
        </p:nvSpPr>
        <p:spPr/>
        <p:txBody>
          <a:bodyPr/>
          <a:lstStyle/>
          <a:p>
            <a:r>
              <a:rPr lang="en-US" dirty="0" smtClean="0"/>
              <a:t>Maximizing existing system efficiencies</a:t>
            </a:r>
          </a:p>
          <a:p>
            <a:r>
              <a:rPr lang="en-US" dirty="0" smtClean="0"/>
              <a:t>Providing customers with technology alternatives</a:t>
            </a:r>
          </a:p>
          <a:p>
            <a:r>
              <a:rPr lang="en-US" dirty="0" smtClean="0"/>
              <a:t>Utilizing technology to reduce waste energy loss</a:t>
            </a:r>
          </a:p>
          <a:p>
            <a:r>
              <a:rPr lang="en-US" dirty="0" smtClean="0"/>
              <a:t>Reducing waste gas emissions</a:t>
            </a:r>
          </a:p>
          <a:p>
            <a:r>
              <a:rPr lang="en-US" dirty="0" smtClean="0"/>
              <a:t>Leading edge technology solutions and analysis</a:t>
            </a:r>
            <a:endParaRPr lang="en-US" dirty="0"/>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Research and development to lower emissions from Coal.</a:t>
            </a:r>
          </a:p>
          <a:p>
            <a:r>
              <a:rPr lang="en-US" dirty="0" smtClean="0"/>
              <a:t>Current product improves diesel fuel efficiency by 27%</a:t>
            </a:r>
          </a:p>
          <a:p>
            <a:r>
              <a:rPr lang="en-US" dirty="0" smtClean="0"/>
              <a:t>Current product reduces diesel emissions by 90%.</a:t>
            </a:r>
          </a:p>
          <a:p>
            <a:r>
              <a:rPr lang="en-US" dirty="0" smtClean="0"/>
              <a:t>Could improvements in this area greatly reduce emissions from coal?</a:t>
            </a:r>
          </a:p>
          <a:p>
            <a:endParaRPr lang="en-US" dirty="0" smtClean="0"/>
          </a:p>
          <a:p>
            <a:endParaRPr lang="en-US" dirty="0"/>
          </a:p>
        </p:txBody>
      </p:sp>
      <p:pic>
        <p:nvPicPr>
          <p:cNvPr id="4" name="Content Placeholder 3" descr="hydrophi.JPG"/>
          <p:cNvPicPr>
            <a:picLocks noGrp="1" noChangeAspect="1"/>
          </p:cNvPicPr>
          <p:nvPr>
            <p:ph idx="1"/>
          </p:nvPr>
        </p:nvPicPr>
        <p:blipFill>
          <a:blip r:embed="rId2" cstate="print"/>
          <a:stretch>
            <a:fillRect/>
          </a:stretch>
        </p:blipFill>
        <p:spPr>
          <a:xfrm>
            <a:off x="2438400" y="228600"/>
            <a:ext cx="4953000" cy="1202977"/>
          </a:xfrm>
        </p:spPr>
      </p:pic>
      <p:pic>
        <p:nvPicPr>
          <p:cNvPr id="5" name="Content Placeholder 3" descr="hydrophi.JPG"/>
          <p:cNvPicPr>
            <a:picLocks noChangeAspect="1"/>
          </p:cNvPicPr>
          <p:nvPr/>
        </p:nvPicPr>
        <p:blipFill>
          <a:blip r:embed="rId2" cstate="print"/>
          <a:stretch>
            <a:fillRect/>
          </a:stretch>
        </p:blipFill>
        <p:spPr>
          <a:xfrm>
            <a:off x="2286000" y="0"/>
            <a:ext cx="4953000" cy="1202977"/>
          </a:xfrm>
          <a:prstGeom prst="rect">
            <a:avLst/>
          </a:prstGeom>
        </p:spPr>
      </p:pic>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295400" y="1200150"/>
            <a:ext cx="7239000" cy="5429250"/>
          </a:xfrm>
          <a:prstGeom prst="rect">
            <a:avLst/>
          </a:prstGeom>
          <a:noFill/>
          <a:ln w="9525">
            <a:noFill/>
            <a:miter lim="800000"/>
            <a:headEnd/>
            <a:tailEnd/>
          </a:ln>
        </p:spPr>
      </p:pic>
      <p:pic>
        <p:nvPicPr>
          <p:cNvPr id="4" name="Content Placeholder 3" descr="hydrophi.JPG"/>
          <p:cNvPicPr>
            <a:picLocks noChangeAspect="1"/>
          </p:cNvPicPr>
          <p:nvPr/>
        </p:nvPicPr>
        <p:blipFill>
          <a:blip r:embed="rId3" cstate="print"/>
          <a:stretch>
            <a:fillRect/>
          </a:stretch>
        </p:blipFill>
        <p:spPr>
          <a:xfrm>
            <a:off x="2209800" y="0"/>
            <a:ext cx="4953000" cy="1202977"/>
          </a:xfrm>
          <a:prstGeom prst="rect">
            <a:avLst/>
          </a:prstGeom>
        </p:spPr>
      </p:pic>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371600" y="1143000"/>
            <a:ext cx="7162799" cy="5357135"/>
          </a:xfrm>
          <a:prstGeom prst="rect">
            <a:avLst/>
          </a:prstGeom>
          <a:noFill/>
          <a:ln w="9525">
            <a:noFill/>
            <a:miter lim="800000"/>
            <a:headEnd/>
            <a:tailEnd/>
          </a:ln>
        </p:spPr>
      </p:pic>
      <p:pic>
        <p:nvPicPr>
          <p:cNvPr id="5" name="Content Placeholder 3" descr="hydrophi.JPG"/>
          <p:cNvPicPr>
            <a:picLocks noGrp="1" noChangeAspect="1"/>
          </p:cNvPicPr>
          <p:nvPr>
            <p:ph idx="1"/>
          </p:nvPr>
        </p:nvPicPr>
        <p:blipFill>
          <a:blip r:embed="rId3" cstate="print"/>
          <a:stretch>
            <a:fillRect/>
          </a:stretch>
        </p:blipFill>
        <p:spPr>
          <a:xfrm>
            <a:off x="2438400" y="228600"/>
            <a:ext cx="4953000" cy="1202977"/>
          </a:xfrm>
        </p:spPr>
      </p:pic>
      <p:pic>
        <p:nvPicPr>
          <p:cNvPr id="6" name="Content Placeholder 3" descr="hydrophi.JPG"/>
          <p:cNvPicPr>
            <a:picLocks noChangeAspect="1"/>
          </p:cNvPicPr>
          <p:nvPr/>
        </p:nvPicPr>
        <p:blipFill>
          <a:blip r:embed="rId3" cstate="print"/>
          <a:stretch>
            <a:fillRect/>
          </a:stretch>
        </p:blipFill>
        <p:spPr>
          <a:xfrm>
            <a:off x="2209800" y="0"/>
            <a:ext cx="4953000" cy="1202977"/>
          </a:xfrm>
          <a:prstGeom prst="rect">
            <a:avLst/>
          </a:prstGeom>
        </p:spPr>
      </p:pic>
    </p:spTree>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Biofuel</a:t>
            </a:r>
            <a:r>
              <a:rPr lang="en-US" dirty="0" smtClean="0"/>
              <a:t> Technology</a:t>
            </a:r>
            <a:endParaRPr lang="en-US" dirty="0"/>
          </a:p>
        </p:txBody>
      </p:sp>
      <p:sp>
        <p:nvSpPr>
          <p:cNvPr id="3" name="Content Placeholder 2"/>
          <p:cNvSpPr>
            <a:spLocks noGrp="1"/>
          </p:cNvSpPr>
          <p:nvPr>
            <p:ph idx="1"/>
          </p:nvPr>
        </p:nvSpPr>
        <p:spPr/>
        <p:txBody>
          <a:bodyPr/>
          <a:lstStyle/>
          <a:p>
            <a:r>
              <a:rPr lang="en-US" dirty="0" smtClean="0"/>
              <a:t>Methane production from land fills</a:t>
            </a:r>
          </a:p>
          <a:p>
            <a:pPr lvl="1"/>
            <a:r>
              <a:rPr lang="en-US" dirty="0" smtClean="0"/>
              <a:t>Santee Cooper generates 28 MW from 7 sites</a:t>
            </a:r>
          </a:p>
          <a:p>
            <a:r>
              <a:rPr lang="en-US" dirty="0" smtClean="0"/>
              <a:t>Ethanol</a:t>
            </a:r>
          </a:p>
          <a:p>
            <a:r>
              <a:rPr lang="en-US" dirty="0" smtClean="0"/>
              <a:t>Biodiesel</a:t>
            </a:r>
          </a:p>
          <a:p>
            <a:r>
              <a:rPr lang="en-US" dirty="0" smtClean="0"/>
              <a:t>Vegetable oil as fuel</a:t>
            </a:r>
          </a:p>
          <a:p>
            <a:pPr lvl="1"/>
            <a:r>
              <a:rPr lang="en-US" dirty="0" smtClean="0"/>
              <a:t>Alliances between Shrimp boats and restaurants</a:t>
            </a:r>
          </a:p>
          <a:p>
            <a:pPr>
              <a:buNone/>
            </a:pPr>
            <a:endParaRPr lang="en-US" dirty="0"/>
          </a:p>
        </p:txBody>
      </p:sp>
    </p:spTree>
  </p:cSld>
  <p:clrMapOvr>
    <a:masterClrMapping/>
  </p:clrMapOvr>
  <p:transition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Benefits to </a:t>
            </a:r>
            <a:br>
              <a:rPr lang="en-US" dirty="0" smtClean="0"/>
            </a:br>
            <a:r>
              <a:rPr lang="en-US" dirty="0" smtClean="0"/>
              <a:t>North Charleston</a:t>
            </a:r>
            <a:endParaRPr lang="en-US" dirty="0"/>
          </a:p>
        </p:txBody>
      </p:sp>
      <p:sp>
        <p:nvSpPr>
          <p:cNvPr id="3" name="Content Placeholder 2"/>
          <p:cNvSpPr>
            <a:spLocks noGrp="1"/>
          </p:cNvSpPr>
          <p:nvPr>
            <p:ph idx="1"/>
          </p:nvPr>
        </p:nvSpPr>
        <p:spPr/>
        <p:txBody>
          <a:bodyPr/>
          <a:lstStyle/>
          <a:p>
            <a:r>
              <a:rPr lang="en-US" dirty="0" smtClean="0"/>
              <a:t>Emerging technology search and evaluation</a:t>
            </a:r>
          </a:p>
          <a:p>
            <a:r>
              <a:rPr lang="en-US" dirty="0" smtClean="0"/>
              <a:t>Assistance to customers with high usage to reach national renewable goals</a:t>
            </a:r>
          </a:p>
          <a:p>
            <a:r>
              <a:rPr lang="en-US" dirty="0" smtClean="0"/>
              <a:t>Advantages from existing alliances e.g. </a:t>
            </a:r>
            <a:r>
              <a:rPr lang="en-US" dirty="0" err="1" smtClean="0"/>
              <a:t>Windtronics</a:t>
            </a:r>
            <a:r>
              <a:rPr lang="en-US" dirty="0" smtClean="0"/>
              <a:t>, Capstone, </a:t>
            </a:r>
            <a:r>
              <a:rPr lang="en-US" dirty="0" err="1" smtClean="0"/>
              <a:t>Langson</a:t>
            </a:r>
            <a:r>
              <a:rPr lang="en-US" dirty="0" smtClean="0"/>
              <a:t>, etc.</a:t>
            </a:r>
          </a:p>
          <a:p>
            <a:r>
              <a:rPr lang="en-US" dirty="0" smtClean="0"/>
              <a:t>Positive news releases of successes</a:t>
            </a:r>
          </a:p>
          <a:p>
            <a:r>
              <a:rPr lang="en-US" dirty="0" smtClean="0"/>
              <a:t>Potential shared projects in Research &amp; Development funding in alternative energies</a:t>
            </a:r>
          </a:p>
          <a:p>
            <a:endParaRPr lang="en-US" dirty="0"/>
          </a:p>
        </p:txBody>
      </p:sp>
    </p:spTree>
  </p:cSld>
  <p:clrMapOvr>
    <a:masterClrMapping/>
  </p:clrMapOvr>
  <p:transition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pPr algn="ctr">
              <a:buNone/>
            </a:pPr>
            <a:r>
              <a:rPr lang="en-US" dirty="0" smtClean="0"/>
              <a:t>Dr. Stephen M. Jarrett</a:t>
            </a:r>
          </a:p>
          <a:p>
            <a:pPr algn="ctr">
              <a:buNone/>
            </a:pPr>
            <a:r>
              <a:rPr lang="en-US" dirty="0" smtClean="0"/>
              <a:t>President</a:t>
            </a:r>
          </a:p>
          <a:p>
            <a:pPr algn="ctr">
              <a:buNone/>
            </a:pPr>
            <a:r>
              <a:rPr lang="en-US" dirty="0" smtClean="0"/>
              <a:t>Dolphin &amp; Eagle Consulting, Inc. </a:t>
            </a:r>
          </a:p>
          <a:p>
            <a:pPr algn="ctr">
              <a:buNone/>
            </a:pPr>
            <a:r>
              <a:rPr lang="en-US" dirty="0" smtClean="0"/>
              <a:t>2387 Oglethorpe Drive</a:t>
            </a:r>
          </a:p>
          <a:p>
            <a:pPr algn="ctr">
              <a:buNone/>
            </a:pPr>
            <a:r>
              <a:rPr lang="en-US" dirty="0" smtClean="0"/>
              <a:t>Charleston, SC 29414</a:t>
            </a:r>
          </a:p>
          <a:p>
            <a:pPr algn="ctr">
              <a:buNone/>
            </a:pPr>
            <a:r>
              <a:rPr lang="en-US" dirty="0" smtClean="0"/>
              <a:t>Office 843-608-4709</a:t>
            </a:r>
          </a:p>
          <a:p>
            <a:pPr algn="ctr">
              <a:buNone/>
            </a:pPr>
            <a:r>
              <a:rPr lang="en-US" dirty="0" smtClean="0"/>
              <a:t>Cell 843-906-4192</a:t>
            </a:r>
          </a:p>
          <a:p>
            <a:pPr algn="ctr">
              <a:buNone/>
            </a:pPr>
            <a:r>
              <a:rPr lang="en-US" dirty="0" smtClean="0">
                <a:hlinkClick r:id="rId2"/>
              </a:rPr>
              <a:t>smjarrett@dolphineagle.biz</a:t>
            </a:r>
            <a:endParaRPr lang="en-US" dirty="0" smtClean="0"/>
          </a:p>
          <a:p>
            <a:pPr algn="ctr">
              <a:buNone/>
            </a:pPr>
            <a:r>
              <a:rPr lang="en-US" dirty="0" smtClean="0"/>
              <a:t>http://www.dolphineagle.biz</a:t>
            </a:r>
            <a:endParaRPr lang="en-US" dirty="0"/>
          </a:p>
        </p:txBody>
      </p:sp>
      <p:pic>
        <p:nvPicPr>
          <p:cNvPr id="4" name="Picture 3" descr="bbbseal1US.gif"/>
          <p:cNvPicPr>
            <a:picLocks noChangeAspect="1"/>
          </p:cNvPicPr>
          <p:nvPr/>
        </p:nvPicPr>
        <p:blipFill>
          <a:blip r:embed="rId3" cstate="print"/>
          <a:stretch>
            <a:fillRect/>
          </a:stretch>
        </p:blipFill>
        <p:spPr>
          <a:xfrm>
            <a:off x="8153400" y="304800"/>
            <a:ext cx="561975" cy="914400"/>
          </a:xfrm>
          <a:prstGeom prst="rect">
            <a:avLst/>
          </a:prstGeom>
        </p:spPr>
      </p:pic>
      <p:pic>
        <p:nvPicPr>
          <p:cNvPr id="5" name="Picture 4" descr="CharlestonSCCOC_25516_reddoor.jpg"/>
          <p:cNvPicPr>
            <a:picLocks noChangeAspect="1"/>
          </p:cNvPicPr>
          <p:nvPr/>
        </p:nvPicPr>
        <p:blipFill>
          <a:blip r:embed="rId4" cstate="print"/>
          <a:stretch>
            <a:fillRect/>
          </a:stretch>
        </p:blipFill>
        <p:spPr>
          <a:xfrm>
            <a:off x="685800" y="5334000"/>
            <a:ext cx="1371600" cy="1371600"/>
          </a:xfrm>
          <a:prstGeom prst="rect">
            <a:avLst/>
          </a:prstGeom>
        </p:spPr>
      </p:pic>
      <p:pic>
        <p:nvPicPr>
          <p:cNvPr id="6" name="Picture 5" descr="CDCA.11.jpg"/>
          <p:cNvPicPr>
            <a:picLocks noChangeAspect="1"/>
          </p:cNvPicPr>
          <p:nvPr/>
        </p:nvPicPr>
        <p:blipFill>
          <a:blip r:embed="rId5" cstate="print"/>
          <a:stretch>
            <a:fillRect/>
          </a:stretch>
        </p:blipFill>
        <p:spPr>
          <a:xfrm>
            <a:off x="7696200" y="5181600"/>
            <a:ext cx="1219200" cy="1434011"/>
          </a:xfrm>
          <a:prstGeom prst="rect">
            <a:avLst/>
          </a:prstGeom>
        </p:spPr>
      </p:pic>
      <p:pic>
        <p:nvPicPr>
          <p:cNvPr id="7" name="Picture 6" descr="CVE_completed_s.jpg"/>
          <p:cNvPicPr>
            <a:picLocks noChangeAspect="1"/>
          </p:cNvPicPr>
          <p:nvPr/>
        </p:nvPicPr>
        <p:blipFill>
          <a:blip r:embed="rId6" cstate="print"/>
          <a:stretch>
            <a:fillRect/>
          </a:stretch>
        </p:blipFill>
        <p:spPr>
          <a:xfrm>
            <a:off x="3886200" y="5334000"/>
            <a:ext cx="1295400" cy="1295400"/>
          </a:xfrm>
          <a:prstGeom prst="rect">
            <a:avLst/>
          </a:prstGeom>
        </p:spPr>
      </p:pic>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Alternatives</a:t>
            </a:r>
            <a:endParaRPr lang="en-US" dirty="0"/>
          </a:p>
        </p:txBody>
      </p:sp>
      <p:sp>
        <p:nvSpPr>
          <p:cNvPr id="3" name="Content Placeholder 2"/>
          <p:cNvSpPr>
            <a:spLocks noGrp="1"/>
          </p:cNvSpPr>
          <p:nvPr>
            <p:ph idx="1"/>
          </p:nvPr>
        </p:nvSpPr>
        <p:spPr>
          <a:xfrm>
            <a:off x="609600" y="1295400"/>
            <a:ext cx="8229600" cy="5105400"/>
          </a:xfrm>
        </p:spPr>
        <p:txBody>
          <a:bodyPr>
            <a:noAutofit/>
          </a:bodyPr>
          <a:lstStyle/>
          <a:p>
            <a:r>
              <a:rPr lang="en-US" sz="2800" dirty="0" smtClean="0"/>
              <a:t>Design and installation of solar systems</a:t>
            </a:r>
          </a:p>
          <a:p>
            <a:r>
              <a:rPr lang="en-US" sz="2800" dirty="0" smtClean="0"/>
              <a:t>Wind generation systems</a:t>
            </a:r>
          </a:p>
          <a:p>
            <a:r>
              <a:rPr lang="en-US" sz="2800" dirty="0" smtClean="0"/>
              <a:t>Design and installation of net metering alternative energy systems</a:t>
            </a:r>
          </a:p>
          <a:p>
            <a:r>
              <a:rPr lang="en-US" sz="2800" dirty="0" smtClean="0"/>
              <a:t>Wind exhaust recovery systems</a:t>
            </a:r>
          </a:p>
          <a:p>
            <a:r>
              <a:rPr lang="en-US" sz="2800" dirty="0" smtClean="0"/>
              <a:t>Waste heat recovery systems</a:t>
            </a:r>
          </a:p>
          <a:p>
            <a:r>
              <a:rPr lang="en-US" sz="2800" dirty="0" smtClean="0"/>
              <a:t>Natural Gas direct electrical mini turbines as user backup electrical systems</a:t>
            </a:r>
          </a:p>
          <a:p>
            <a:r>
              <a:rPr lang="en-US" sz="2800" dirty="0" smtClean="0"/>
              <a:t>Gas letdown generation systems</a:t>
            </a:r>
          </a:p>
          <a:p>
            <a:r>
              <a:rPr lang="en-US" sz="2800" dirty="0" smtClean="0"/>
              <a:t>Consulting on emerging technology developments critical to the future of the low country.</a:t>
            </a:r>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Charleston office through Dolphin &amp; Eagle</a:t>
            </a:r>
          </a:p>
          <a:p>
            <a:r>
              <a:rPr lang="en-US" dirty="0" smtClean="0"/>
              <a:t>Have a number of installed systems in Georgia, Florida and Alabama, just opened office in SC.</a:t>
            </a:r>
          </a:p>
          <a:p>
            <a:r>
              <a:rPr lang="en-US" dirty="0" smtClean="0"/>
              <a:t>Designers trained through </a:t>
            </a:r>
            <a:r>
              <a:rPr lang="en-US" dirty="0" err="1" smtClean="0"/>
              <a:t>Solairgen</a:t>
            </a:r>
            <a:r>
              <a:rPr lang="en-US" dirty="0" smtClean="0"/>
              <a:t>, Inc. in Dahlonega, Ga. Nationally certified</a:t>
            </a:r>
          </a:p>
          <a:p>
            <a:r>
              <a:rPr lang="en-US" dirty="0" smtClean="0"/>
              <a:t>Installs Industrial and residential systems.</a:t>
            </a:r>
          </a:p>
          <a:p>
            <a:r>
              <a:rPr lang="en-US" dirty="0" smtClean="0"/>
              <a:t>Proposed 23 solar/diesel/battery systems for Afghanistan for SPAWAR. </a:t>
            </a:r>
          </a:p>
          <a:p>
            <a:endParaRPr lang="en-US" dirty="0"/>
          </a:p>
        </p:txBody>
      </p:sp>
      <p:pic>
        <p:nvPicPr>
          <p:cNvPr id="4" name="Picture 3" descr="Amercian solar and alternative energies.JPG"/>
          <p:cNvPicPr>
            <a:picLocks noChangeAspect="1"/>
          </p:cNvPicPr>
          <p:nvPr/>
        </p:nvPicPr>
        <p:blipFill>
          <a:blip r:embed="rId2" cstate="print"/>
          <a:stretch>
            <a:fillRect/>
          </a:stretch>
        </p:blipFill>
        <p:spPr>
          <a:xfrm>
            <a:off x="1828800" y="228600"/>
            <a:ext cx="5181600" cy="1180103"/>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Path Chart for 32 d 50m 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600200"/>
            <a:ext cx="6266557" cy="48521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smtClean="0"/>
              <a:t>North Charleston, City Hall</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38200" y="1600200"/>
            <a:ext cx="7181850" cy="4095750"/>
          </a:xfrm>
          <a:prstGeom prst="rect">
            <a:avLst/>
          </a:prstGeom>
          <a:noFill/>
          <a:ln w="9525">
            <a:noFill/>
            <a:miter lim="800000"/>
            <a:headEnd/>
            <a:tailEnd/>
          </a:ln>
        </p:spPr>
      </p:pic>
      <p:sp>
        <p:nvSpPr>
          <p:cNvPr id="5" name="TextBox 4"/>
          <p:cNvSpPr txBox="1"/>
          <p:nvPr/>
        </p:nvSpPr>
        <p:spPr>
          <a:xfrm rot="19656516">
            <a:off x="4308860" y="1921031"/>
            <a:ext cx="736099" cy="369332"/>
          </a:xfrm>
          <a:prstGeom prst="rect">
            <a:avLst/>
          </a:prstGeom>
          <a:noFill/>
        </p:spPr>
        <p:txBody>
          <a:bodyPr wrap="none" rtlCol="0">
            <a:spAutoFit/>
          </a:bodyPr>
          <a:lstStyle/>
          <a:p>
            <a:r>
              <a:rPr lang="en-US" dirty="0" smtClean="0"/>
              <a:t>100 ft</a:t>
            </a:r>
            <a:endParaRPr lang="en-US" dirty="0"/>
          </a:p>
        </p:txBody>
      </p:sp>
      <p:sp>
        <p:nvSpPr>
          <p:cNvPr id="6" name="TextBox 5"/>
          <p:cNvSpPr txBox="1"/>
          <p:nvPr/>
        </p:nvSpPr>
        <p:spPr>
          <a:xfrm rot="2102003">
            <a:off x="5525725" y="2463821"/>
            <a:ext cx="736099" cy="369332"/>
          </a:xfrm>
          <a:prstGeom prst="rect">
            <a:avLst/>
          </a:prstGeom>
          <a:noFill/>
        </p:spPr>
        <p:txBody>
          <a:bodyPr wrap="none" rtlCol="0">
            <a:spAutoFit/>
          </a:bodyPr>
          <a:lstStyle/>
          <a:p>
            <a:r>
              <a:rPr lang="en-US" dirty="0" smtClean="0"/>
              <a:t>200 ft</a:t>
            </a:r>
            <a:endParaRPr lang="en-US" dirty="0"/>
          </a:p>
        </p:txBody>
      </p:sp>
      <p:sp>
        <p:nvSpPr>
          <p:cNvPr id="7" name="Oval 6"/>
          <p:cNvSpPr/>
          <p:nvPr/>
        </p:nvSpPr>
        <p:spPr>
          <a:xfrm>
            <a:off x="1981200" y="3733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495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062744">
            <a:off x="2409921" y="3902079"/>
            <a:ext cx="1519968" cy="369332"/>
          </a:xfrm>
          <a:prstGeom prst="rect">
            <a:avLst/>
          </a:prstGeom>
          <a:noFill/>
        </p:spPr>
        <p:txBody>
          <a:bodyPr wrap="none" rtlCol="0">
            <a:spAutoFit/>
          </a:bodyPr>
          <a:lstStyle/>
          <a:p>
            <a:r>
              <a:rPr lang="en-US" dirty="0" smtClean="0"/>
              <a:t>Wind turbines</a:t>
            </a:r>
            <a:endParaRPr lang="en-US" dirty="0"/>
          </a:p>
        </p:txBody>
      </p:sp>
      <p:cxnSp>
        <p:nvCxnSpPr>
          <p:cNvPr id="12" name="Straight Arrow Connector 11"/>
          <p:cNvCxnSpPr>
            <a:stCxn id="5" idx="3"/>
          </p:cNvCxnSpPr>
          <p:nvPr/>
        </p:nvCxnSpPr>
        <p:spPr>
          <a:xfrm flipV="1">
            <a:off x="4987694" y="1752600"/>
            <a:ext cx="216630" cy="155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a:off x="4038601" y="2302861"/>
            <a:ext cx="327524" cy="211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1"/>
            <a:endCxn id="5" idx="3"/>
          </p:cNvCxnSpPr>
          <p:nvPr/>
        </p:nvCxnSpPr>
        <p:spPr>
          <a:xfrm flipH="1" flipV="1">
            <a:off x="4987694" y="1908533"/>
            <a:ext cx="604715" cy="528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6195140" y="2859767"/>
            <a:ext cx="739060" cy="493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81400" y="3429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29000" y="3200400"/>
            <a:ext cx="333746" cy="369332"/>
          </a:xfrm>
          <a:prstGeom prst="rect">
            <a:avLst/>
          </a:prstGeom>
          <a:noFill/>
        </p:spPr>
        <p:txBody>
          <a:bodyPr wrap="none" rtlCol="0">
            <a:spAutoFit/>
          </a:bodyPr>
          <a:lstStyle/>
          <a:p>
            <a:r>
              <a:rPr lang="en-US" dirty="0" smtClean="0"/>
              <a:t>N</a:t>
            </a:r>
            <a:endParaRPr lang="en-US" dirty="0"/>
          </a:p>
        </p:txBody>
      </p:sp>
      <p:sp>
        <p:nvSpPr>
          <p:cNvPr id="23" name="TextBox 22"/>
          <p:cNvSpPr txBox="1"/>
          <p:nvPr/>
        </p:nvSpPr>
        <p:spPr>
          <a:xfrm>
            <a:off x="3429000" y="3886200"/>
            <a:ext cx="228600" cy="369332"/>
          </a:xfrm>
          <a:prstGeom prst="rect">
            <a:avLst/>
          </a:prstGeom>
          <a:noFill/>
        </p:spPr>
        <p:txBody>
          <a:bodyPr wrap="square" rtlCol="0">
            <a:spAutoFit/>
          </a:bodyPr>
          <a:lstStyle/>
          <a:p>
            <a:r>
              <a:rPr lang="en-US" dirty="0" smtClean="0"/>
              <a:t>S</a:t>
            </a:r>
            <a:endParaRPr lang="en-US" dirty="0"/>
          </a:p>
        </p:txBody>
      </p:sp>
      <p:sp>
        <p:nvSpPr>
          <p:cNvPr id="20" name="Oval 19"/>
          <p:cNvSpPr/>
          <p:nvPr/>
        </p:nvSpPr>
        <p:spPr>
          <a:xfrm>
            <a:off x="41148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752600"/>
            <a:ext cx="2428875" cy="1866900"/>
          </a:xfrm>
          <a:prstGeom prst="rect">
            <a:avLst/>
          </a:prstGeom>
          <a:noFill/>
          <a:ln w="9525">
            <a:noFill/>
            <a:miter lim="800000"/>
            <a:headEnd/>
            <a:tailEnd/>
          </a:ln>
        </p:spPr>
      </p:pic>
      <p:sp>
        <p:nvSpPr>
          <p:cNvPr id="5" name="TextBox 4"/>
          <p:cNvSpPr txBox="1"/>
          <p:nvPr/>
        </p:nvSpPr>
        <p:spPr>
          <a:xfrm>
            <a:off x="914400" y="3733800"/>
            <a:ext cx="2745175" cy="369332"/>
          </a:xfrm>
          <a:prstGeom prst="rect">
            <a:avLst/>
          </a:prstGeom>
          <a:noFill/>
        </p:spPr>
        <p:txBody>
          <a:bodyPr wrap="none" rtlCol="0">
            <a:spAutoFit/>
          </a:bodyPr>
          <a:lstStyle/>
          <a:p>
            <a:r>
              <a:rPr lang="en-US" dirty="0" smtClean="0"/>
              <a:t>Attic Breeze Solar Attic fans</a:t>
            </a:r>
            <a:endParaRPr lang="en-US" dirty="0"/>
          </a:p>
        </p:txBody>
      </p:sp>
      <p:pic>
        <p:nvPicPr>
          <p:cNvPr id="6" name="Picture 5" descr="Panda bear ground mounted array.JPG"/>
          <p:cNvPicPr>
            <a:picLocks noChangeAspect="1"/>
          </p:cNvPicPr>
          <p:nvPr/>
        </p:nvPicPr>
        <p:blipFill>
          <a:blip r:embed="rId3" cstate="print"/>
          <a:stretch>
            <a:fillRect/>
          </a:stretch>
        </p:blipFill>
        <p:spPr>
          <a:xfrm>
            <a:off x="5867400" y="1828800"/>
            <a:ext cx="2791326" cy="1828800"/>
          </a:xfrm>
          <a:prstGeom prst="rect">
            <a:avLst/>
          </a:prstGeom>
        </p:spPr>
      </p:pic>
      <p:sp>
        <p:nvSpPr>
          <p:cNvPr id="7" name="TextBox 6"/>
          <p:cNvSpPr txBox="1"/>
          <p:nvPr/>
        </p:nvSpPr>
        <p:spPr>
          <a:xfrm>
            <a:off x="5105400" y="4191000"/>
            <a:ext cx="3788345" cy="1384995"/>
          </a:xfrm>
          <a:prstGeom prst="rect">
            <a:avLst/>
          </a:prstGeom>
          <a:noFill/>
        </p:spPr>
        <p:txBody>
          <a:bodyPr wrap="none" rtlCol="0">
            <a:spAutoFit/>
          </a:bodyPr>
          <a:lstStyle/>
          <a:p>
            <a:pPr>
              <a:buFont typeface="Arial" pitchFamily="34" charset="0"/>
              <a:buChar char="•"/>
            </a:pPr>
            <a:r>
              <a:rPr lang="en-US" sz="2800" dirty="0" smtClean="0"/>
              <a:t>Ground mounted arrays</a:t>
            </a:r>
          </a:p>
          <a:p>
            <a:pPr>
              <a:buFont typeface="Arial" pitchFamily="34" charset="0"/>
              <a:buChar char="•"/>
            </a:pPr>
            <a:r>
              <a:rPr lang="en-US" sz="2800" dirty="0" smtClean="0"/>
              <a:t>Ballasted roof arrays</a:t>
            </a:r>
          </a:p>
          <a:p>
            <a:pPr>
              <a:buFont typeface="Arial" pitchFamily="34" charset="0"/>
              <a:buChar char="•"/>
            </a:pPr>
            <a:r>
              <a:rPr lang="en-US" sz="2800" dirty="0" smtClean="0"/>
              <a:t>Track mount arrays</a:t>
            </a:r>
            <a:endParaRPr lang="en-US" sz="2800" dirty="0"/>
          </a:p>
        </p:txBody>
      </p:sp>
      <p:sp>
        <p:nvSpPr>
          <p:cNvPr id="8" name="TextBox 7"/>
          <p:cNvSpPr txBox="1"/>
          <p:nvPr/>
        </p:nvSpPr>
        <p:spPr>
          <a:xfrm>
            <a:off x="1066800" y="4267200"/>
            <a:ext cx="4648200" cy="2246769"/>
          </a:xfrm>
          <a:prstGeom prst="rect">
            <a:avLst/>
          </a:prstGeom>
          <a:noFill/>
        </p:spPr>
        <p:txBody>
          <a:bodyPr wrap="square" rtlCol="0">
            <a:spAutoFit/>
          </a:bodyPr>
          <a:lstStyle/>
          <a:p>
            <a:pPr>
              <a:buFont typeface="Arial" pitchFamily="34" charset="0"/>
              <a:buChar char="•"/>
            </a:pPr>
            <a:r>
              <a:rPr lang="en-US" sz="2800" dirty="0" err="1" smtClean="0"/>
              <a:t>OnGrid</a:t>
            </a:r>
            <a:r>
              <a:rPr lang="en-US" sz="2800" dirty="0" smtClean="0"/>
              <a:t>/Off Grid</a:t>
            </a:r>
          </a:p>
          <a:p>
            <a:pPr>
              <a:buFont typeface="Arial" pitchFamily="34" charset="0"/>
              <a:buChar char="•"/>
            </a:pPr>
            <a:r>
              <a:rPr lang="en-US" sz="2800" dirty="0" smtClean="0"/>
              <a:t>Battery backup</a:t>
            </a:r>
          </a:p>
          <a:p>
            <a:pPr>
              <a:buFont typeface="Arial" pitchFamily="34" charset="0"/>
              <a:buChar char="•"/>
            </a:pPr>
            <a:r>
              <a:rPr lang="en-US" sz="2800" dirty="0" smtClean="0"/>
              <a:t>Net metering </a:t>
            </a:r>
          </a:p>
          <a:p>
            <a:pPr>
              <a:buFont typeface="Arial" pitchFamily="34" charset="0"/>
              <a:buChar char="•"/>
            </a:pPr>
            <a:r>
              <a:rPr lang="en-US" sz="2800" dirty="0" smtClean="0"/>
              <a:t>Micro Inverter or panel group</a:t>
            </a:r>
          </a:p>
          <a:p>
            <a:pPr>
              <a:buFont typeface="Arial" pitchFamily="34" charset="0"/>
              <a:buChar char="•"/>
            </a:pPr>
            <a:r>
              <a:rPr lang="en-US" sz="2800" dirty="0" smtClean="0"/>
              <a:t>Mounts or ballasted systems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incentives and rebates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362200" y="1600200"/>
            <a:ext cx="4810276" cy="4525963"/>
          </a:xfrm>
          <a:prstGeom prst="rect">
            <a:avLst/>
          </a:prstGeom>
          <a:noFill/>
          <a:ln w="9525">
            <a:noFill/>
            <a:miter lim="800000"/>
            <a:headEnd/>
            <a:tailEnd/>
          </a:ln>
        </p:spPr>
      </p:pic>
      <p:sp>
        <p:nvSpPr>
          <p:cNvPr id="5" name="Rectangle 4"/>
          <p:cNvSpPr/>
          <p:nvPr/>
        </p:nvSpPr>
        <p:spPr>
          <a:xfrm>
            <a:off x="3124200" y="6172200"/>
            <a:ext cx="3399329" cy="461665"/>
          </a:xfrm>
          <a:prstGeom prst="rect">
            <a:avLst/>
          </a:prstGeom>
        </p:spPr>
        <p:txBody>
          <a:bodyPr wrap="none">
            <a:spAutoFit/>
          </a:bodyPr>
          <a:lstStyle/>
          <a:p>
            <a:r>
              <a:rPr lang="en-US" sz="2400" dirty="0" smtClean="0"/>
              <a:t>http://www.dsireusa.org/</a:t>
            </a:r>
            <a:endParaRPr lang="en-US" sz="2400" dirty="0"/>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1035050" y="222250"/>
            <a:ext cx="7467600" cy="868363"/>
          </a:xfrm>
        </p:spPr>
        <p:txBody>
          <a:bodyPr>
            <a:normAutofit/>
          </a:bodyPr>
          <a:lstStyle/>
          <a:p>
            <a:pPr algn="ctr"/>
            <a:r>
              <a:rPr lang="en-US" sz="3600" dirty="0" smtClean="0"/>
              <a:t>Solar, Wind and Alternative Energy </a:t>
            </a:r>
          </a:p>
        </p:txBody>
      </p:sp>
      <p:pic>
        <p:nvPicPr>
          <p:cNvPr id="32771" name="Picture 9"/>
          <p:cNvPicPr>
            <a:picLocks noGrp="1" noChangeAspect="1"/>
          </p:cNvPicPr>
          <p:nvPr>
            <p:ph idx="1"/>
          </p:nvPr>
        </p:nvPicPr>
        <p:blipFill>
          <a:blip r:embed="rId2" cstate="print"/>
          <a:srcRect/>
          <a:stretch>
            <a:fillRect/>
          </a:stretch>
        </p:blipFill>
        <p:spPr>
          <a:xfrm>
            <a:off x="198438" y="2452688"/>
            <a:ext cx="1057275" cy="1058862"/>
          </a:xfrm>
          <a:noFill/>
        </p:spPr>
      </p:pic>
      <p:pic>
        <p:nvPicPr>
          <p:cNvPr id="32772" name="Picture 3"/>
          <p:cNvPicPr>
            <a:picLocks noChangeAspect="1"/>
          </p:cNvPicPr>
          <p:nvPr/>
        </p:nvPicPr>
        <p:blipFill>
          <a:blip r:embed="rId3" cstate="print"/>
          <a:srcRect/>
          <a:stretch>
            <a:fillRect/>
          </a:stretch>
        </p:blipFill>
        <p:spPr bwMode="auto">
          <a:xfrm>
            <a:off x="1597025" y="1905000"/>
            <a:ext cx="1184301" cy="1096963"/>
          </a:xfrm>
          <a:prstGeom prst="rect">
            <a:avLst/>
          </a:prstGeom>
          <a:noFill/>
          <a:ln w="9525">
            <a:noFill/>
            <a:miter lim="800000"/>
            <a:headEnd/>
            <a:tailEnd/>
          </a:ln>
        </p:spPr>
      </p:pic>
      <p:pic>
        <p:nvPicPr>
          <p:cNvPr id="32773" name="Picture 4"/>
          <p:cNvPicPr>
            <a:picLocks noChangeAspect="1"/>
          </p:cNvPicPr>
          <p:nvPr/>
        </p:nvPicPr>
        <p:blipFill>
          <a:blip r:embed="rId4" cstate="print"/>
          <a:srcRect/>
          <a:stretch>
            <a:fillRect/>
          </a:stretch>
        </p:blipFill>
        <p:spPr bwMode="auto">
          <a:xfrm>
            <a:off x="2947988" y="2057400"/>
            <a:ext cx="1675204" cy="915988"/>
          </a:xfrm>
          <a:prstGeom prst="rect">
            <a:avLst/>
          </a:prstGeom>
          <a:noFill/>
          <a:ln w="9525">
            <a:noFill/>
            <a:miter lim="800000"/>
            <a:headEnd/>
            <a:tailEnd/>
          </a:ln>
        </p:spPr>
      </p:pic>
      <p:sp>
        <p:nvSpPr>
          <p:cNvPr id="7" name="TextBox 6"/>
          <p:cNvSpPr txBox="1"/>
          <p:nvPr/>
        </p:nvSpPr>
        <p:spPr>
          <a:xfrm>
            <a:off x="1555750" y="3438525"/>
            <a:ext cx="1433513" cy="1108075"/>
          </a:xfrm>
          <a:prstGeom prst="rect">
            <a:avLst/>
          </a:prstGeom>
          <a:noFill/>
          <a:ln>
            <a:solidFill>
              <a:schemeClr val="tx1"/>
            </a:solidFill>
          </a:ln>
        </p:spPr>
        <p:txBody>
          <a:bodyPr>
            <a:spAutoFit/>
          </a:bodyPr>
          <a:lstStyle/>
          <a:p>
            <a:pPr>
              <a:defRPr/>
            </a:pPr>
            <a:r>
              <a:rPr lang="en-US" sz="1600" dirty="0">
                <a:solidFill>
                  <a:schemeClr val="tx2"/>
                </a:solidFill>
                <a:latin typeface="+mn-lt"/>
              </a:rPr>
              <a:t>Laptop and </a:t>
            </a:r>
          </a:p>
          <a:p>
            <a:pPr>
              <a:defRPr/>
            </a:pPr>
            <a:r>
              <a:rPr lang="en-US" sz="1600" dirty="0">
                <a:solidFill>
                  <a:schemeClr val="tx2"/>
                </a:solidFill>
                <a:latin typeface="+mn-lt"/>
              </a:rPr>
              <a:t>Handheld electronics </a:t>
            </a:r>
          </a:p>
          <a:p>
            <a:pPr>
              <a:defRPr/>
            </a:pPr>
            <a:r>
              <a:rPr lang="en-US" sz="1600" dirty="0">
                <a:solidFill>
                  <a:schemeClr val="tx2"/>
                </a:solidFill>
                <a:latin typeface="+mn-lt"/>
              </a:rPr>
              <a:t>charging</a:t>
            </a:r>
          </a:p>
        </p:txBody>
      </p:sp>
      <p:sp>
        <p:nvSpPr>
          <p:cNvPr id="8" name="TextBox 7"/>
          <p:cNvSpPr txBox="1"/>
          <p:nvPr/>
        </p:nvSpPr>
        <p:spPr>
          <a:xfrm>
            <a:off x="6237288" y="3725863"/>
            <a:ext cx="1228725" cy="830262"/>
          </a:xfrm>
          <a:prstGeom prst="rect">
            <a:avLst/>
          </a:prstGeom>
          <a:noFill/>
          <a:ln>
            <a:solidFill>
              <a:schemeClr val="tx1"/>
            </a:solidFill>
          </a:ln>
        </p:spPr>
        <p:txBody>
          <a:bodyPr wrap="none">
            <a:spAutoFit/>
          </a:bodyPr>
          <a:lstStyle/>
          <a:p>
            <a:pPr>
              <a:defRPr/>
            </a:pPr>
            <a:r>
              <a:rPr lang="en-US" sz="1600" dirty="0">
                <a:solidFill>
                  <a:schemeClr val="tx2"/>
                </a:solidFill>
                <a:latin typeface="+mn-lt"/>
              </a:rPr>
              <a:t>Small </a:t>
            </a:r>
            <a:r>
              <a:rPr lang="en-US" sz="1600" dirty="0" err="1">
                <a:solidFill>
                  <a:schemeClr val="tx2"/>
                </a:solidFill>
                <a:latin typeface="+mn-lt"/>
              </a:rPr>
              <a:t>Comms</a:t>
            </a:r>
            <a:endParaRPr lang="en-US" sz="1600" dirty="0">
              <a:solidFill>
                <a:schemeClr val="tx2"/>
              </a:solidFill>
              <a:latin typeface="+mn-lt"/>
            </a:endParaRPr>
          </a:p>
          <a:p>
            <a:pPr>
              <a:defRPr/>
            </a:pPr>
            <a:r>
              <a:rPr lang="en-US" sz="1600" dirty="0">
                <a:solidFill>
                  <a:schemeClr val="tx2"/>
                </a:solidFill>
                <a:latin typeface="+mn-lt"/>
              </a:rPr>
              <a:t>Suite power</a:t>
            </a:r>
          </a:p>
          <a:p>
            <a:pPr>
              <a:defRPr/>
            </a:pPr>
            <a:r>
              <a:rPr lang="en-US" sz="1600" dirty="0">
                <a:solidFill>
                  <a:schemeClr val="tx2"/>
                </a:solidFill>
                <a:latin typeface="+mn-lt"/>
              </a:rPr>
              <a:t> system</a:t>
            </a:r>
          </a:p>
        </p:txBody>
      </p:sp>
      <p:pic>
        <p:nvPicPr>
          <p:cNvPr id="32776" name="Picture 4"/>
          <p:cNvPicPr>
            <a:picLocks noChangeAspect="1"/>
          </p:cNvPicPr>
          <p:nvPr/>
        </p:nvPicPr>
        <p:blipFill>
          <a:blip r:embed="rId5" cstate="print"/>
          <a:srcRect/>
          <a:stretch>
            <a:fillRect/>
          </a:stretch>
        </p:blipFill>
        <p:spPr bwMode="auto">
          <a:xfrm>
            <a:off x="6973888" y="998232"/>
            <a:ext cx="1331912" cy="1957693"/>
          </a:xfrm>
          <a:prstGeom prst="rect">
            <a:avLst/>
          </a:prstGeom>
          <a:noFill/>
          <a:ln w="9525">
            <a:noFill/>
            <a:miter lim="800000"/>
            <a:headEnd/>
            <a:tailEnd/>
          </a:ln>
        </p:spPr>
      </p:pic>
      <p:pic>
        <p:nvPicPr>
          <p:cNvPr id="32777" name="Picture 5"/>
          <p:cNvPicPr>
            <a:picLocks noChangeAspect="1" noChangeArrowheads="1"/>
          </p:cNvPicPr>
          <p:nvPr/>
        </p:nvPicPr>
        <p:blipFill>
          <a:blip r:embed="rId6" cstate="print"/>
          <a:srcRect/>
          <a:stretch>
            <a:fillRect/>
          </a:stretch>
        </p:blipFill>
        <p:spPr bwMode="auto">
          <a:xfrm>
            <a:off x="7686675" y="3711575"/>
            <a:ext cx="1236663" cy="1079500"/>
          </a:xfrm>
          <a:prstGeom prst="rect">
            <a:avLst/>
          </a:prstGeom>
          <a:noFill/>
          <a:ln w="9525">
            <a:noFill/>
            <a:miter lim="800000"/>
            <a:headEnd/>
            <a:tailEnd/>
          </a:ln>
        </p:spPr>
      </p:pic>
      <p:sp>
        <p:nvSpPr>
          <p:cNvPr id="13" name="TextBox 12"/>
          <p:cNvSpPr txBox="1"/>
          <p:nvPr/>
        </p:nvSpPr>
        <p:spPr>
          <a:xfrm>
            <a:off x="7834313" y="4791075"/>
            <a:ext cx="1122362" cy="738188"/>
          </a:xfrm>
          <a:prstGeom prst="rect">
            <a:avLst/>
          </a:prstGeom>
          <a:noFill/>
        </p:spPr>
        <p:txBody>
          <a:bodyPr>
            <a:spAutoFit/>
          </a:bodyPr>
          <a:lstStyle/>
          <a:p>
            <a:pPr>
              <a:defRPr/>
            </a:pPr>
            <a:r>
              <a:rPr lang="en-US" sz="1400" dirty="0">
                <a:solidFill>
                  <a:schemeClr val="tx2"/>
                </a:solidFill>
                <a:latin typeface="+mn-lt"/>
              </a:rPr>
              <a:t>62 Watt foldable</a:t>
            </a:r>
          </a:p>
          <a:p>
            <a:pPr>
              <a:defRPr/>
            </a:pPr>
            <a:r>
              <a:rPr lang="en-US" sz="1400" dirty="0">
                <a:solidFill>
                  <a:schemeClr val="tx2"/>
                </a:solidFill>
                <a:latin typeface="+mn-lt"/>
              </a:rPr>
              <a:t>array</a:t>
            </a:r>
          </a:p>
        </p:txBody>
      </p:sp>
      <p:pic>
        <p:nvPicPr>
          <p:cNvPr id="32779" name="Picture 6"/>
          <p:cNvPicPr>
            <a:picLocks noChangeAspect="1" noChangeArrowheads="1"/>
          </p:cNvPicPr>
          <p:nvPr/>
        </p:nvPicPr>
        <p:blipFill>
          <a:blip r:embed="rId7" cstate="print"/>
          <a:srcRect/>
          <a:stretch>
            <a:fillRect/>
          </a:stretch>
        </p:blipFill>
        <p:spPr bwMode="auto">
          <a:xfrm>
            <a:off x="5091112" y="1600201"/>
            <a:ext cx="1596457" cy="1354138"/>
          </a:xfrm>
          <a:prstGeom prst="rect">
            <a:avLst/>
          </a:prstGeom>
          <a:noFill/>
          <a:ln w="9525">
            <a:noFill/>
            <a:miter lim="800000"/>
            <a:headEnd/>
            <a:tailEnd/>
          </a:ln>
        </p:spPr>
      </p:pic>
      <p:sp>
        <p:nvSpPr>
          <p:cNvPr id="15" name="TextBox 14"/>
          <p:cNvSpPr txBox="1"/>
          <p:nvPr/>
        </p:nvSpPr>
        <p:spPr>
          <a:xfrm>
            <a:off x="5076825" y="3138488"/>
            <a:ext cx="1193800" cy="523875"/>
          </a:xfrm>
          <a:prstGeom prst="rect">
            <a:avLst/>
          </a:prstGeom>
          <a:noFill/>
        </p:spPr>
        <p:txBody>
          <a:bodyPr wrap="none">
            <a:spAutoFit/>
          </a:bodyPr>
          <a:lstStyle/>
          <a:p>
            <a:pPr>
              <a:defRPr/>
            </a:pPr>
            <a:r>
              <a:rPr lang="en-US" sz="1400" dirty="0">
                <a:solidFill>
                  <a:schemeClr val="tx2"/>
                </a:solidFill>
                <a:latin typeface="+mn-lt"/>
              </a:rPr>
              <a:t>600w marine </a:t>
            </a:r>
          </a:p>
          <a:p>
            <a:pPr>
              <a:defRPr/>
            </a:pPr>
            <a:r>
              <a:rPr lang="en-US" sz="1400" dirty="0">
                <a:solidFill>
                  <a:schemeClr val="tx2"/>
                </a:solidFill>
                <a:latin typeface="+mn-lt"/>
              </a:rPr>
              <a:t>Wind generator</a:t>
            </a:r>
          </a:p>
        </p:txBody>
      </p:sp>
      <p:sp>
        <p:nvSpPr>
          <p:cNvPr id="16" name="TextBox 15"/>
          <p:cNvSpPr txBox="1"/>
          <p:nvPr/>
        </p:nvSpPr>
        <p:spPr>
          <a:xfrm>
            <a:off x="6659563" y="3030538"/>
            <a:ext cx="1528762" cy="522287"/>
          </a:xfrm>
          <a:prstGeom prst="rect">
            <a:avLst/>
          </a:prstGeom>
          <a:noFill/>
        </p:spPr>
        <p:txBody>
          <a:bodyPr wrap="none">
            <a:spAutoFit/>
          </a:bodyPr>
          <a:lstStyle/>
          <a:p>
            <a:pPr>
              <a:defRPr/>
            </a:pPr>
            <a:r>
              <a:rPr lang="en-US" sz="1400" dirty="0">
                <a:solidFill>
                  <a:schemeClr val="tx2"/>
                </a:solidFill>
                <a:latin typeface="+mn-lt"/>
              </a:rPr>
              <a:t>Wind and solar</a:t>
            </a:r>
          </a:p>
          <a:p>
            <a:pPr>
              <a:defRPr/>
            </a:pPr>
            <a:r>
              <a:rPr lang="en-US" sz="1400" dirty="0">
                <a:solidFill>
                  <a:schemeClr val="tx2"/>
                </a:solidFill>
                <a:latin typeface="+mn-lt"/>
              </a:rPr>
              <a:t>Combined generator</a:t>
            </a:r>
          </a:p>
        </p:txBody>
      </p:sp>
      <p:pic>
        <p:nvPicPr>
          <p:cNvPr id="32782" name="Picture 7"/>
          <p:cNvPicPr>
            <a:picLocks noChangeAspect="1" noChangeArrowheads="1"/>
          </p:cNvPicPr>
          <p:nvPr/>
        </p:nvPicPr>
        <p:blipFill>
          <a:blip r:embed="rId8" cstate="print"/>
          <a:srcRect/>
          <a:stretch>
            <a:fillRect/>
          </a:stretch>
        </p:blipFill>
        <p:spPr bwMode="auto">
          <a:xfrm>
            <a:off x="246063" y="3625525"/>
            <a:ext cx="1125537" cy="1441775"/>
          </a:xfrm>
          <a:prstGeom prst="rect">
            <a:avLst/>
          </a:prstGeom>
          <a:noFill/>
          <a:ln w="9525">
            <a:noFill/>
            <a:miter lim="800000"/>
            <a:headEnd/>
            <a:tailEnd/>
          </a:ln>
        </p:spPr>
      </p:pic>
      <p:pic>
        <p:nvPicPr>
          <p:cNvPr id="32783" name="Picture 9" descr="Solar Quads">
            <a:hlinkClick r:id="rId9"/>
          </p:cNvPr>
          <p:cNvPicPr>
            <a:picLocks noChangeAspect="1" noChangeArrowheads="1"/>
          </p:cNvPicPr>
          <p:nvPr/>
        </p:nvPicPr>
        <p:blipFill>
          <a:blip r:embed="rId10" cstate="print"/>
          <a:srcRect/>
          <a:stretch>
            <a:fillRect/>
          </a:stretch>
        </p:blipFill>
        <p:spPr bwMode="auto">
          <a:xfrm>
            <a:off x="4267200" y="3810000"/>
            <a:ext cx="1703019" cy="930275"/>
          </a:xfrm>
          <a:prstGeom prst="rect">
            <a:avLst/>
          </a:prstGeom>
          <a:noFill/>
          <a:ln w="9525">
            <a:noFill/>
            <a:miter lim="800000"/>
            <a:headEnd/>
            <a:tailEnd/>
          </a:ln>
        </p:spPr>
      </p:pic>
      <p:pic>
        <p:nvPicPr>
          <p:cNvPr id="32784" name="Picture 10"/>
          <p:cNvPicPr>
            <a:picLocks noChangeAspect="1" noChangeArrowheads="1"/>
          </p:cNvPicPr>
          <p:nvPr/>
        </p:nvPicPr>
        <p:blipFill>
          <a:blip r:embed="rId11" cstate="print"/>
          <a:srcRect/>
          <a:stretch>
            <a:fillRect/>
          </a:stretch>
        </p:blipFill>
        <p:spPr bwMode="auto">
          <a:xfrm>
            <a:off x="457200" y="5105400"/>
            <a:ext cx="3853242" cy="1025525"/>
          </a:xfrm>
          <a:prstGeom prst="rect">
            <a:avLst/>
          </a:prstGeom>
          <a:noFill/>
          <a:ln w="9525">
            <a:noFill/>
            <a:miter lim="800000"/>
            <a:headEnd/>
            <a:tailEnd/>
          </a:ln>
        </p:spPr>
      </p:pic>
      <p:pic>
        <p:nvPicPr>
          <p:cNvPr id="32785" name="Picture 11"/>
          <p:cNvPicPr>
            <a:picLocks noChangeAspect="1" noChangeArrowheads="1"/>
          </p:cNvPicPr>
          <p:nvPr/>
        </p:nvPicPr>
        <p:blipFill>
          <a:blip r:embed="rId12" cstate="print"/>
          <a:srcRect/>
          <a:stretch>
            <a:fillRect/>
          </a:stretch>
        </p:blipFill>
        <p:spPr bwMode="auto">
          <a:xfrm>
            <a:off x="5288526" y="4803775"/>
            <a:ext cx="2450537" cy="1520825"/>
          </a:xfrm>
          <a:prstGeom prst="rect">
            <a:avLst/>
          </a:prstGeom>
          <a:noFill/>
          <a:ln w="9525">
            <a:noFill/>
            <a:miter lim="800000"/>
            <a:headEnd/>
            <a:tailEnd/>
          </a:ln>
        </p:spPr>
      </p:pic>
      <p:sp>
        <p:nvSpPr>
          <p:cNvPr id="21" name="TextBox 20"/>
          <p:cNvSpPr txBox="1"/>
          <p:nvPr/>
        </p:nvSpPr>
        <p:spPr>
          <a:xfrm>
            <a:off x="6096000" y="6172200"/>
            <a:ext cx="1330325" cy="307975"/>
          </a:xfrm>
          <a:prstGeom prst="rect">
            <a:avLst/>
          </a:prstGeom>
          <a:noFill/>
        </p:spPr>
        <p:txBody>
          <a:bodyPr wrap="none">
            <a:spAutoFit/>
          </a:bodyPr>
          <a:lstStyle/>
          <a:p>
            <a:pPr>
              <a:defRPr/>
            </a:pPr>
            <a:r>
              <a:rPr lang="en-US" sz="1400" dirty="0">
                <a:solidFill>
                  <a:schemeClr val="tx2"/>
                </a:solidFill>
                <a:latin typeface="+mn-lt"/>
              </a:rPr>
              <a:t>1kw power shade</a:t>
            </a:r>
          </a:p>
        </p:txBody>
      </p:sp>
      <p:sp>
        <p:nvSpPr>
          <p:cNvPr id="22" name="TextBox 21"/>
          <p:cNvSpPr txBox="1"/>
          <p:nvPr/>
        </p:nvSpPr>
        <p:spPr>
          <a:xfrm>
            <a:off x="4495800" y="4800600"/>
            <a:ext cx="1323975" cy="307975"/>
          </a:xfrm>
          <a:prstGeom prst="rect">
            <a:avLst/>
          </a:prstGeom>
          <a:noFill/>
        </p:spPr>
        <p:txBody>
          <a:bodyPr>
            <a:spAutoFit/>
          </a:bodyPr>
          <a:lstStyle/>
          <a:p>
            <a:pPr>
              <a:defRPr/>
            </a:pPr>
            <a:r>
              <a:rPr lang="en-US" sz="1400" dirty="0">
                <a:solidFill>
                  <a:schemeClr val="tx2"/>
                </a:solidFill>
                <a:latin typeface="+mn-lt"/>
              </a:rPr>
              <a:t>Foldable array</a:t>
            </a:r>
          </a:p>
        </p:txBody>
      </p:sp>
      <p:pic>
        <p:nvPicPr>
          <p:cNvPr id="32788" name="Picture 12"/>
          <p:cNvPicPr>
            <a:picLocks noChangeAspect="1" noChangeArrowheads="1"/>
          </p:cNvPicPr>
          <p:nvPr/>
        </p:nvPicPr>
        <p:blipFill>
          <a:blip r:embed="rId13" cstate="print"/>
          <a:srcRect/>
          <a:stretch>
            <a:fillRect/>
          </a:stretch>
        </p:blipFill>
        <p:spPr bwMode="auto">
          <a:xfrm>
            <a:off x="3138488" y="3632200"/>
            <a:ext cx="1108075" cy="681038"/>
          </a:xfrm>
          <a:prstGeom prst="rect">
            <a:avLst/>
          </a:prstGeom>
          <a:noFill/>
          <a:ln w="9525">
            <a:noFill/>
            <a:miter lim="800000"/>
            <a:headEnd/>
            <a:tailEnd/>
          </a:ln>
        </p:spPr>
      </p:pic>
      <p:sp>
        <p:nvSpPr>
          <p:cNvPr id="24" name="TextBox 23"/>
          <p:cNvSpPr txBox="1"/>
          <p:nvPr/>
        </p:nvSpPr>
        <p:spPr>
          <a:xfrm>
            <a:off x="3052763" y="4325938"/>
            <a:ext cx="1136650" cy="254000"/>
          </a:xfrm>
          <a:prstGeom prst="rect">
            <a:avLst/>
          </a:prstGeom>
          <a:noFill/>
        </p:spPr>
        <p:txBody>
          <a:bodyPr>
            <a:spAutoFit/>
          </a:bodyPr>
          <a:lstStyle/>
          <a:p>
            <a:pPr>
              <a:defRPr/>
            </a:pPr>
            <a:r>
              <a:rPr lang="en-US" sz="1050" dirty="0">
                <a:solidFill>
                  <a:schemeClr val="tx2"/>
                </a:solidFill>
                <a:latin typeface="+mn-lt"/>
              </a:rPr>
              <a:t>AA battery charger</a:t>
            </a:r>
          </a:p>
        </p:txBody>
      </p:sp>
      <p:sp>
        <p:nvSpPr>
          <p:cNvPr id="25" name="TextBox 24"/>
          <p:cNvSpPr txBox="1"/>
          <p:nvPr/>
        </p:nvSpPr>
        <p:spPr>
          <a:xfrm>
            <a:off x="1828800" y="6096000"/>
            <a:ext cx="1295400" cy="253916"/>
          </a:xfrm>
          <a:prstGeom prst="rect">
            <a:avLst/>
          </a:prstGeom>
          <a:noFill/>
        </p:spPr>
        <p:txBody>
          <a:bodyPr wrap="square">
            <a:spAutoFit/>
          </a:bodyPr>
          <a:lstStyle/>
          <a:p>
            <a:pPr>
              <a:defRPr/>
            </a:pPr>
            <a:r>
              <a:rPr lang="en-US" sz="1050" dirty="0">
                <a:solidFill>
                  <a:schemeClr val="tx2"/>
                </a:solidFill>
                <a:latin typeface="+mn-lt"/>
              </a:rPr>
              <a:t>Foldable </a:t>
            </a:r>
            <a:r>
              <a:rPr lang="en-US" sz="1050" dirty="0" smtClean="0">
                <a:solidFill>
                  <a:schemeClr val="tx2"/>
                </a:solidFill>
                <a:latin typeface="+mn-lt"/>
              </a:rPr>
              <a:t>array</a:t>
            </a:r>
            <a:endParaRPr lang="en-US" sz="1050" dirty="0">
              <a:solidFill>
                <a:schemeClr val="tx2"/>
              </a:solidFill>
              <a:latin typeface="+mn-lt"/>
            </a:endParaRPr>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dolphin and eAG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dolphin and eAGLE TEMPLATE</Template>
  <TotalTime>2988</TotalTime>
  <Words>444</Words>
  <Application>Microsoft Office PowerPoint</Application>
  <PresentationFormat>On-screen Show (4:3)</PresentationFormat>
  <Paragraphs>99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dolphin and eAGLE TEMPLATE</vt:lpstr>
      <vt:lpstr>Solar and Alternative Energies</vt:lpstr>
      <vt:lpstr>Advanced Technology Solutions</vt:lpstr>
      <vt:lpstr>Analysis of Alternatives</vt:lpstr>
      <vt:lpstr>Slide 4</vt:lpstr>
      <vt:lpstr>Sun Path Chart for 32 d 50m N</vt:lpstr>
      <vt:lpstr>North Charleston, City Hall</vt:lpstr>
      <vt:lpstr>Solar Systems</vt:lpstr>
      <vt:lpstr>Tax incentives and rebates</vt:lpstr>
      <vt:lpstr>Solar, Wind and Alternative Energy </vt:lpstr>
      <vt:lpstr>Solar and Hybrid Systems</vt:lpstr>
      <vt:lpstr>WindTronics Turbines</vt:lpstr>
      <vt:lpstr>Slide 12</vt:lpstr>
      <vt:lpstr>Slide 13</vt:lpstr>
      <vt:lpstr>Slide 14</vt:lpstr>
      <vt:lpstr>Slide 15</vt:lpstr>
      <vt:lpstr>An Award Winning System</vt:lpstr>
      <vt:lpstr>Turbine Generator Combination</vt:lpstr>
      <vt:lpstr>Slide 18</vt:lpstr>
      <vt:lpstr>Gas Letdown Generators</vt:lpstr>
      <vt:lpstr>Slide 20</vt:lpstr>
      <vt:lpstr>Slide 21</vt:lpstr>
      <vt:lpstr>Slide 22</vt:lpstr>
      <vt:lpstr>Biofuel Technology</vt:lpstr>
      <vt:lpstr>Potential Benefits to  North Charleston</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and Alternative Energies</dc:title>
  <dc:creator>Steve Jarrett</dc:creator>
  <cp:lastModifiedBy>Steve Jarrett</cp:lastModifiedBy>
  <cp:revision>232</cp:revision>
  <dcterms:created xsi:type="dcterms:W3CDTF">2012-03-13T17:57:45Z</dcterms:created>
  <dcterms:modified xsi:type="dcterms:W3CDTF">2012-08-03T15:01:59Z</dcterms:modified>
</cp:coreProperties>
</file>